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7C238-7C8D-4CB5-8502-A2FC6C4EADBE}" type="datetimeFigureOut">
              <a:rPr lang="en-US"/>
              <a:pPr>
                <a:defRPr/>
              </a:pPr>
              <a:t>6/14/2020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7A64F1-D682-419A-B92E-76B8B5569F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845D37-9E82-42C2-BA7F-4223388DFB48}" type="datetimeFigureOut">
              <a:rPr lang="en-US"/>
              <a:pPr>
                <a:defRPr/>
              </a:pPr>
              <a:t>6/14/2020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ED1C0C-E279-48BC-A8D0-07F43D14A2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2A256-37F5-44D6-99E7-803D4DD834F2}" type="datetimeFigureOut">
              <a:rPr lang="en-US"/>
              <a:pPr>
                <a:defRPr/>
              </a:pPr>
              <a:t>6/14/2020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0AB0F7-1A12-4A1D-A64E-14ED2F036C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19A54-D83B-4E16-B6A8-07EF0C904475}" type="datetimeFigureOut">
              <a:rPr lang="en-US"/>
              <a:pPr>
                <a:defRPr/>
              </a:pPr>
              <a:t>6/14/2020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90BAB-7C66-48A7-BAB9-0C16833A0D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B1B26-E849-4ABA-B8D9-C8FAEFABBBD7}" type="datetimeFigureOut">
              <a:rPr lang="en-US"/>
              <a:pPr>
                <a:defRPr/>
              </a:pPr>
              <a:t>6/14/2020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78172-526B-42DA-8689-BAF378E9F2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58714-BBC7-486E-A91D-BB70EE6661CB}" type="datetimeFigureOut">
              <a:rPr lang="en-US"/>
              <a:pPr>
                <a:defRPr/>
              </a:pPr>
              <a:t>6/14/2020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5CF8B-1683-419C-9271-6F4649A3AA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4E3BCF-B0EE-43D8-9448-B00C4313FA71}" type="datetimeFigureOut">
              <a:rPr lang="en-US"/>
              <a:pPr>
                <a:defRPr/>
              </a:pPr>
              <a:t>6/14/2020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59BEB7-0C15-40B6-93D9-63BD1AC761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1DABD-A8E8-4AB9-8F66-499619D879CB}" type="datetimeFigureOut">
              <a:rPr lang="en-US"/>
              <a:pPr>
                <a:defRPr/>
              </a:pPr>
              <a:t>6/14/2020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699054-2C6D-4249-92E2-41C53E74A0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A93AD-B50F-4C04-8C8A-5079493EC3DA}" type="datetimeFigureOut">
              <a:rPr lang="en-US"/>
              <a:pPr>
                <a:defRPr/>
              </a:pPr>
              <a:t>6/14/2020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C507A9-0370-4441-9841-717D992B03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7BC40-65AB-4F43-A3EC-80EB3EE44104}" type="datetimeFigureOut">
              <a:rPr lang="en-US"/>
              <a:pPr>
                <a:defRPr/>
              </a:pPr>
              <a:t>6/14/2020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DA32C-DD2D-4AC3-98B7-E91ADA0E8A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AED1EF-EEDB-467C-970B-D624F768B6B9}" type="datetimeFigureOut">
              <a:rPr lang="en-US"/>
              <a:pPr>
                <a:defRPr/>
              </a:pPr>
              <a:t>6/14/2020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FA1858-427A-4C69-B7AA-2A047F0B83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94D8A3DD-C6FA-4ACF-8FDF-408BB7CF7FA2}" type="datetimeFigureOut">
              <a:rPr lang="en-US"/>
              <a:pPr>
                <a:defRPr/>
              </a:pPr>
              <a:t>6/14/2020</a:t>
            </a:fld>
            <a:endParaRPr lang="ru-RU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CAD88EC-A0ED-489B-BF63-8F0A4F4DFA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500063"/>
            <a:ext cx="8101013" cy="5357812"/>
          </a:xfrm>
        </p:spPr>
        <p:txBody>
          <a:bodyPr/>
          <a:lstStyle/>
          <a:p>
            <a:pPr eaLnBrk="1" hangingPunct="1"/>
            <a:r>
              <a:rPr lang="uk-UA" sz="2400" b="1" smtClean="0"/>
              <a:t/>
            </a:r>
            <a:br>
              <a:rPr lang="uk-UA" sz="2400" b="1" smtClean="0"/>
            </a:br>
            <a:r>
              <a:rPr lang="uk-UA" sz="2400" b="1" smtClean="0"/>
              <a:t/>
            </a:r>
            <a:br>
              <a:rPr lang="uk-UA" sz="2400" b="1" smtClean="0"/>
            </a:br>
            <a:r>
              <a:rPr lang="uk-UA" sz="2600" b="1" smtClean="0">
                <a:latin typeface="Times New Roman" pitchFamily="18" charset="0"/>
              </a:rPr>
              <a:t>Міністерство освіти і науки України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Херсонський державний університет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Факультет економіки і менеджменту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Кафедра менеджменту і адміністрування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smtClean="0">
                <a:latin typeface="Times New Roman" pitchFamily="18" charset="0"/>
              </a:rPr>
              <a:t> </a:t>
            </a:r>
            <a:r>
              <a:rPr lang="uk-UA" sz="2600" b="1" smtClean="0">
                <a:latin typeface="Times New Roman" pitchFamily="18" charset="0"/>
              </a:rPr>
              <a:t>”</a:t>
            </a:r>
            <a:r>
              <a:rPr lang="uk-UA" sz="2600" b="1" u="sng" smtClean="0">
                <a:latin typeface="Times New Roman" pitchFamily="18" charset="0"/>
              </a:rPr>
              <a:t>ОРГАНІЗАЦІЯ І ПЛАНУВАННЯ БІЗНЕСУ</a:t>
            </a:r>
            <a:r>
              <a:rPr lang="uk-UA" sz="2600" b="1" smtClean="0">
                <a:latin typeface="Times New Roman" pitchFamily="18" charset="0"/>
              </a:rPr>
              <a:t>”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 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smtClean="0">
                <a:latin typeface="Times New Roman" pitchFamily="18" charset="0"/>
              </a:rPr>
              <a:t>Галузь знань </a:t>
            </a:r>
            <a:r>
              <a:rPr lang="uk-UA" sz="2600" u="sng" smtClean="0">
                <a:latin typeface="Times New Roman" pitchFamily="18" charset="0"/>
              </a:rPr>
              <a:t>07 Управління та адміністрування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smtClean="0">
                <a:latin typeface="Times New Roman" pitchFamily="18" charset="0"/>
              </a:rPr>
              <a:t>Спеціальність 073 «Менеджмент»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smtClean="0">
                <a:latin typeface="Times New Roman" pitchFamily="18" charset="0"/>
              </a:rPr>
              <a:t>Другий (магістерський) рівень вищої освіти</a:t>
            </a:r>
            <a:r>
              <a:rPr lang="ru-RU" sz="2600" smtClean="0">
                <a:latin typeface="Times New Roman" pitchFamily="18" charset="0"/>
              </a:rPr>
              <a:t> </a:t>
            </a:r>
            <a:br>
              <a:rPr lang="ru-RU" sz="2600" smtClean="0">
                <a:latin typeface="Times New Roman" pitchFamily="18" charset="0"/>
              </a:rPr>
            </a:b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Херсон</a:t>
            </a:r>
            <a:endParaRPr lang="en-US" sz="2600" b="1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Содержимое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800" b="1" smtClean="0">
                <a:latin typeface="Times New Roman" pitchFamily="18" charset="0"/>
              </a:rPr>
              <a:t>Предметом </a:t>
            </a:r>
            <a:r>
              <a:rPr lang="ru-RU" sz="2800" smtClean="0">
                <a:latin typeface="Times New Roman" pitchFamily="18" charset="0"/>
              </a:rPr>
              <a:t>вивчення навчальної дисципліни </a:t>
            </a:r>
            <a:r>
              <a:rPr lang="uk-UA" sz="2800" smtClean="0">
                <a:latin typeface="Times New Roman" pitchFamily="18" charset="0"/>
              </a:rPr>
              <a:t>є механізм формування бізнес-плану типового характеру.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800" b="1" smtClean="0">
                <a:latin typeface="Times New Roman" pitchFamily="18" charset="0"/>
              </a:rPr>
              <a:t>Мета дисципліни </a:t>
            </a:r>
            <a:r>
              <a:rPr lang="ru-RU" sz="2800" smtClean="0">
                <a:latin typeface="Times New Roman" pitchFamily="18" charset="0"/>
              </a:rPr>
              <a:t>– </a:t>
            </a:r>
            <a:r>
              <a:rPr lang="uk-UA" sz="2800" smtClean="0">
                <a:latin typeface="Times New Roman" pitchFamily="18" charset="0"/>
              </a:rPr>
              <a:t>формування системи знань з методології розроблення перспективних планів підприємницької діяльності</a:t>
            </a:r>
            <a:r>
              <a:rPr lang="ru-RU" sz="2800" smtClean="0">
                <a:latin typeface="Times New Roman" pitchFamily="18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800" b="1" smtClean="0">
                <a:latin typeface="Times New Roman" pitchFamily="18" charset="0"/>
              </a:rPr>
              <a:t>Завдання дисципліни </a:t>
            </a:r>
            <a:r>
              <a:rPr lang="ru-RU" sz="2800" smtClean="0">
                <a:latin typeface="Times New Roman" pitchFamily="18" charset="0"/>
              </a:rPr>
              <a:t>- </a:t>
            </a:r>
            <a:r>
              <a:rPr lang="uk-UA" sz="2800" smtClean="0">
                <a:latin typeface="Times New Roman" pitchFamily="18" charset="0"/>
              </a:rPr>
              <a:t>здійснення аналізу сучасних теоретичних підходів щодо процесу бізнес-планування підприємницької діяльності; обґрунтування функцій та визначення змісту процесу бізнес-планування діяльності; опанування форм, методів і процесу бізнес-планування; вивчення структури і технології розроблення типових бізнес-планів щодо економічного і соціального розвитку суб'єкта господарювання; вивчення складу планових показників і методики їх розрахунку; обґрунтування необхідності розробки стратегічних і тактичних планів та програм як інструментів реалізації основних функцій управління діяльністю</a:t>
            </a:r>
            <a:r>
              <a:rPr lang="ru-RU" sz="2800" smtClean="0">
                <a:latin typeface="Times New Roman" pitchFamily="18" charset="0"/>
              </a:rPr>
              <a:t>.</a:t>
            </a:r>
            <a:endParaRPr lang="en-US" sz="28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Содержимое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sz="1700" smtClean="0">
                <a:latin typeface="Times New Roman" pitchFamily="18" charset="0"/>
              </a:rPr>
              <a:t>Вивчення навчальної дисципліни передбачає формування та розвиток у студентів загальних та фахових </a:t>
            </a:r>
            <a:r>
              <a:rPr lang="uk-UA" sz="1700" b="1" smtClean="0">
                <a:latin typeface="Times New Roman" pitchFamily="18" charset="0"/>
              </a:rPr>
              <a:t>компетентностей</a:t>
            </a:r>
            <a:r>
              <a:rPr lang="uk-UA" sz="1700" smtClean="0">
                <a:latin typeface="Times New Roman" pitchFamily="18" charset="0"/>
              </a:rPr>
              <a:t>: </a:t>
            </a:r>
          </a:p>
          <a:p>
            <a:pPr algn="just" eaLnBrk="1" hangingPunct="1"/>
            <a:r>
              <a:rPr lang="uk-UA" sz="1700" smtClean="0">
                <a:latin typeface="Times New Roman" pitchFamily="18" charset="0"/>
              </a:rPr>
              <a:t>здатність реалізувати свої права і обов’язки як члена суспільства, усвідомлювати цінності громадянського (демократичного) суспільства та необхідність його сталого розвитку, верховенства права, прав і свобод людини і громадянина в Україні. </a:t>
            </a:r>
          </a:p>
          <a:p>
            <a:r>
              <a:rPr lang="uk-UA" sz="1700" smtClean="0">
                <a:latin typeface="Times New Roman" pitchFamily="18" charset="0"/>
              </a:rPr>
              <a:t>здатність до абстрактного мислення, аналізу, синтезу. </a:t>
            </a:r>
          </a:p>
          <a:p>
            <a:r>
              <a:rPr lang="uk-UA" sz="1700" smtClean="0">
                <a:latin typeface="Times New Roman" pitchFamily="18" charset="0"/>
              </a:rPr>
              <a:t>здатність застосовувати знання у практичних ситуаціях </a:t>
            </a:r>
          </a:p>
          <a:p>
            <a:r>
              <a:rPr lang="uk-UA" sz="1700" smtClean="0">
                <a:latin typeface="Times New Roman" pitchFamily="18" charset="0"/>
              </a:rPr>
              <a:t>знання та розуміння предметної області та розуміння професійної діяльності. </a:t>
            </a:r>
          </a:p>
          <a:p>
            <a:r>
              <a:rPr lang="uk-UA" sz="1700" smtClean="0">
                <a:latin typeface="Times New Roman" pitchFamily="18" charset="0"/>
              </a:rPr>
              <a:t>навички використання інформаційних і комунікаційних технологій. </a:t>
            </a:r>
          </a:p>
          <a:p>
            <a:r>
              <a:rPr lang="uk-UA" sz="1700" smtClean="0">
                <a:latin typeface="Times New Roman" pitchFamily="18" charset="0"/>
              </a:rPr>
              <a:t>здатність вчитися і оволодівати сучасними знаннями. </a:t>
            </a:r>
          </a:p>
          <a:p>
            <a:r>
              <a:rPr lang="uk-UA" sz="1700" smtClean="0">
                <a:latin typeface="Times New Roman" pitchFamily="18" charset="0"/>
              </a:rPr>
              <a:t>здатність до проведення досліджень на відповідному рівні. </a:t>
            </a:r>
          </a:p>
          <a:p>
            <a:r>
              <a:rPr lang="uk-UA" sz="1700" smtClean="0">
                <a:latin typeface="Times New Roman" pitchFamily="18" charset="0"/>
              </a:rPr>
              <a:t>здатність до адаптації та дії в новій ситуації. </a:t>
            </a:r>
          </a:p>
          <a:p>
            <a:r>
              <a:rPr lang="uk-UA" sz="1700" smtClean="0">
                <a:latin typeface="Times New Roman" pitchFamily="18" charset="0"/>
              </a:rPr>
              <a:t>здатність генерувати нові ідеї (креативність). </a:t>
            </a:r>
          </a:p>
          <a:p>
            <a:r>
              <a:rPr lang="uk-UA" sz="1700" smtClean="0">
                <a:latin typeface="Times New Roman" pitchFamily="18" charset="0"/>
              </a:rPr>
              <a:t>здатність визначати та описувати характеристики організації. </a:t>
            </a:r>
          </a:p>
          <a:p>
            <a:r>
              <a:rPr lang="uk-UA" sz="1700" smtClean="0">
                <a:latin typeface="Times New Roman" pitchFamily="18" charset="0"/>
              </a:rPr>
              <a:t>здатність аналізувати результати діяльності організації, зіставляти їх з факторами впливу зовнішнього та внутрішнього середовища. </a:t>
            </a:r>
          </a:p>
          <a:p>
            <a:r>
              <a:rPr lang="uk-UA" sz="1700" smtClean="0">
                <a:latin typeface="Times New Roman" pitchFamily="18" charset="0"/>
              </a:rPr>
              <a:t>здатність визначати перспективи розвитку організації. </a:t>
            </a:r>
          </a:p>
          <a:p>
            <a:r>
              <a:rPr lang="uk-UA" sz="1700" smtClean="0">
                <a:latin typeface="Times New Roman" pitchFamily="18" charset="0"/>
              </a:rPr>
              <a:t>здатність обирати та використовувати сучасний інструментарій менеджменту. </a:t>
            </a:r>
          </a:p>
          <a:p>
            <a:r>
              <a:rPr lang="uk-UA" sz="1700" smtClean="0">
                <a:latin typeface="Times New Roman" pitchFamily="18" charset="0"/>
              </a:rPr>
              <a:t>здатність планувати діяльність організації та управляти часом. </a:t>
            </a:r>
          </a:p>
          <a:p>
            <a:r>
              <a:rPr lang="uk-UA" sz="1700" smtClean="0">
                <a:latin typeface="Times New Roman" pitchFamily="18" charset="0"/>
              </a:rPr>
              <a:t>здатність працювати в команді та налагоджувати міжособистісну взаємодію при вирішенні професійних завдань. </a:t>
            </a:r>
          </a:p>
          <a:p>
            <a:r>
              <a:rPr lang="uk-UA" sz="1700" smtClean="0">
                <a:latin typeface="Times New Roman" pitchFamily="18" charset="0"/>
              </a:rPr>
              <a:t>здатність оцінювати виконувані роботи, забезпечувати їх якість та мотивувати персонал організації. </a:t>
            </a:r>
            <a:endParaRPr lang="ru-RU" sz="17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5976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sz="2000" b="1" i="1" smtClean="0">
                <a:latin typeface="Times New Roman" pitchFamily="18" charset="0"/>
              </a:rPr>
              <a:t>Програмні результати навчання:</a:t>
            </a:r>
            <a:r>
              <a:rPr lang="uk-UA" sz="2000" smtClean="0">
                <a:latin typeface="Times New Roman" pitchFamily="18" charset="0"/>
              </a:rPr>
              <a:t> </a:t>
            </a:r>
            <a:endParaRPr lang="ru-RU" sz="200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uk-UA" sz="2000" smtClean="0">
                <a:latin typeface="Times New Roman" pitchFamily="18" charset="0"/>
              </a:rPr>
              <a:t>знати свої права і обов’язки як члена суспільства, усвідомлювати цінності громадянського суспільства, верховенства права, прав і свобод людини і громадянина в Україні. </a:t>
            </a:r>
          </a:p>
          <a:p>
            <a:pPr>
              <a:lnSpc>
                <a:spcPct val="80000"/>
              </a:lnSpc>
            </a:pPr>
            <a:r>
              <a:rPr lang="uk-UA" sz="2000" smtClean="0">
                <a:latin typeface="Times New Roman" pitchFamily="18" charset="0"/>
              </a:rPr>
              <a:t>демонструвати знання теорій, методів і функцій менеджменту, сучасних концепцій лідерства. </a:t>
            </a:r>
          </a:p>
          <a:p>
            <a:pPr>
              <a:lnSpc>
                <a:spcPct val="80000"/>
              </a:lnSpc>
            </a:pPr>
            <a:r>
              <a:rPr lang="uk-UA" sz="2000" smtClean="0">
                <a:latin typeface="Times New Roman" pitchFamily="18" charset="0"/>
              </a:rPr>
              <a:t>демонструвати навички виявлення проблем та обґрунтування управлінських рішень. </a:t>
            </a:r>
          </a:p>
          <a:p>
            <a:pPr>
              <a:lnSpc>
                <a:spcPct val="80000"/>
              </a:lnSpc>
            </a:pPr>
            <a:r>
              <a:rPr lang="uk-UA" sz="2000" smtClean="0">
                <a:latin typeface="Times New Roman" pitchFamily="18" charset="0"/>
              </a:rPr>
              <a:t>описувати зміст функціональних сфер діяльності організації. </a:t>
            </a:r>
          </a:p>
          <a:p>
            <a:pPr>
              <a:lnSpc>
                <a:spcPct val="80000"/>
              </a:lnSpc>
            </a:pPr>
            <a:r>
              <a:rPr lang="uk-UA" sz="2000" smtClean="0">
                <a:latin typeface="Times New Roman" pitchFamily="18" charset="0"/>
              </a:rPr>
              <a:t>виявляти навички пошуку, збирання та аналізу інформації, розрахунку показників для обґрунтування управлінських рішень. </a:t>
            </a:r>
          </a:p>
          <a:p>
            <a:pPr>
              <a:lnSpc>
                <a:spcPct val="80000"/>
              </a:lnSpc>
            </a:pPr>
            <a:r>
              <a:rPr lang="uk-UA" sz="2000" smtClean="0">
                <a:latin typeface="Times New Roman" pitchFamily="18" charset="0"/>
              </a:rPr>
              <a:t>застосовувати методи менеджменту для забезпечення ефективності діяльності організації. </a:t>
            </a:r>
          </a:p>
          <a:p>
            <a:pPr>
              <a:lnSpc>
                <a:spcPct val="80000"/>
              </a:lnSpc>
            </a:pPr>
            <a:r>
              <a:rPr lang="uk-UA" sz="2000" smtClean="0">
                <a:latin typeface="Times New Roman" pitchFamily="18" charset="0"/>
              </a:rPr>
              <a:t>демонструвати навички взаємодії, лідерства, командної роботи. </a:t>
            </a:r>
          </a:p>
          <a:p>
            <a:pPr>
              <a:lnSpc>
                <a:spcPct val="80000"/>
              </a:lnSpc>
            </a:pPr>
            <a:r>
              <a:rPr lang="uk-UA" sz="2000" smtClean="0">
                <a:latin typeface="Times New Roman" pitchFamily="18" charset="0"/>
              </a:rPr>
              <a:t>мати навички обґрунтування дієвих інструментів мотивування персоналу організації. </a:t>
            </a:r>
          </a:p>
          <a:p>
            <a:pPr>
              <a:lnSpc>
                <a:spcPct val="80000"/>
              </a:lnSpc>
            </a:pPr>
            <a:r>
              <a:rPr lang="uk-UA" sz="2000" smtClean="0">
                <a:latin typeface="Times New Roman" pitchFamily="18" charset="0"/>
              </a:rPr>
              <a:t>демонструвати навички аналізу ситуації та здійснення комунікації у різних сферах діяльності організації. </a:t>
            </a:r>
          </a:p>
          <a:p>
            <a:pPr>
              <a:lnSpc>
                <a:spcPct val="80000"/>
              </a:lnSpc>
            </a:pPr>
            <a:r>
              <a:rPr lang="uk-UA" sz="2000" smtClean="0">
                <a:latin typeface="Times New Roman" pitchFamily="18" charset="0"/>
              </a:rPr>
              <a:t>оцінювати правові, соціальні та економічні наслідки функціонування організації. </a:t>
            </a:r>
          </a:p>
          <a:p>
            <a:pPr>
              <a:lnSpc>
                <a:spcPct val="80000"/>
              </a:lnSpc>
            </a:pPr>
            <a:r>
              <a:rPr lang="uk-UA" sz="2000" smtClean="0">
                <a:latin typeface="Times New Roman" pitchFamily="18" charset="0"/>
              </a:rPr>
              <a:t>демонструвати здатність діяти соціально відповідально та громадсько свідомо на основі етичних міркувань (мотивів), повагу до різноманітності та міжкультурності. </a:t>
            </a:r>
          </a:p>
          <a:p>
            <a:pPr>
              <a:lnSpc>
                <a:spcPct val="80000"/>
              </a:lnSpc>
            </a:pPr>
            <a:r>
              <a:rPr lang="uk-UA" sz="2000" smtClean="0">
                <a:latin typeface="Times New Roman" pitchFamily="18" charset="0"/>
              </a:rPr>
              <a:t>демонструвати навички самостійної роботи, гнучкого мислення, відкритості до нових знань, бути критичним і самокритичним. </a:t>
            </a:r>
            <a:endParaRPr lang="ru-RU" sz="20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8313" y="0"/>
            <a:ext cx="8229600" cy="561975"/>
          </a:xfrm>
        </p:spPr>
        <p:txBody>
          <a:bodyPr/>
          <a:lstStyle/>
          <a:p>
            <a:pPr eaLnBrk="1" hangingPunct="1"/>
            <a:r>
              <a:rPr lang="ru-RU" sz="4000" smtClean="0">
                <a:latin typeface="Times New Roman" pitchFamily="18" charset="0"/>
              </a:rPr>
              <a:t>Перел</a:t>
            </a:r>
            <a:r>
              <a:rPr lang="uk-UA" sz="4000" smtClean="0">
                <a:latin typeface="Times New Roman" pitchFamily="18" charset="0"/>
              </a:rPr>
              <a:t>і</a:t>
            </a:r>
            <a:r>
              <a:rPr lang="ru-RU" sz="4000" smtClean="0">
                <a:latin typeface="Times New Roman" pitchFamily="18" charset="0"/>
              </a:rPr>
              <a:t>к тем</a:t>
            </a:r>
            <a:endParaRPr lang="en-US" sz="4000" smtClean="0">
              <a:latin typeface="Times New Roman" pitchFamily="18" charset="0"/>
            </a:endParaRPr>
          </a:p>
        </p:txBody>
      </p:sp>
      <p:sp>
        <p:nvSpPr>
          <p:cNvPr id="17410" name="Содержимое 2"/>
          <p:cNvSpPr>
            <a:spLocks noGrp="1"/>
          </p:cNvSpPr>
          <p:nvPr>
            <p:ph idx="4294967295"/>
          </p:nvPr>
        </p:nvSpPr>
        <p:spPr>
          <a:xfrm>
            <a:off x="468313" y="549275"/>
            <a:ext cx="8229600" cy="6308725"/>
          </a:xfrm>
        </p:spPr>
        <p:txBody>
          <a:bodyPr/>
          <a:lstStyle/>
          <a:p>
            <a:pPr eaLnBrk="1" hangingPunct="1"/>
            <a:r>
              <a:rPr lang="uk-UA" sz="2200" smtClean="0">
                <a:latin typeface="Times New Roman" pitchFamily="18" charset="0"/>
              </a:rPr>
              <a:t>Тема 1. Сутність бізнес-планування та особливості його здійснення на підприємстві </a:t>
            </a:r>
          </a:p>
          <a:p>
            <a:pPr eaLnBrk="1" hangingPunct="1"/>
            <a:r>
              <a:rPr lang="uk-UA" sz="2200" smtClean="0">
                <a:latin typeface="Times New Roman" pitchFamily="18" charset="0"/>
              </a:rPr>
              <a:t>Тема 2. Система планів підприємства </a:t>
            </a:r>
          </a:p>
          <a:p>
            <a:pPr eaLnBrk="1" hangingPunct="1"/>
            <a:r>
              <a:rPr lang="uk-UA" sz="2200" smtClean="0">
                <a:latin typeface="Times New Roman" pitchFamily="18" charset="0"/>
              </a:rPr>
              <a:t>Тема 3. Маркетингові дослідження, планування збуту і контролю продукції </a:t>
            </a:r>
          </a:p>
          <a:p>
            <a:pPr eaLnBrk="1" hangingPunct="1"/>
            <a:r>
              <a:rPr lang="uk-UA" sz="2200" smtClean="0">
                <a:latin typeface="Times New Roman" pitchFamily="18" charset="0"/>
              </a:rPr>
              <a:t>Тема 4. Планування виробництва продукції </a:t>
            </a:r>
          </a:p>
          <a:p>
            <a:pPr eaLnBrk="1" hangingPunct="1"/>
            <a:r>
              <a:rPr lang="uk-UA" sz="2200" smtClean="0">
                <a:latin typeface="Times New Roman" pitchFamily="18" charset="0"/>
              </a:rPr>
              <a:t>Тема 5. Матеріально-технічне забезпечення виробництва </a:t>
            </a:r>
          </a:p>
          <a:p>
            <a:pPr eaLnBrk="1" hangingPunct="1"/>
            <a:r>
              <a:rPr lang="uk-UA" sz="2200" smtClean="0">
                <a:latin typeface="Times New Roman" pitchFamily="18" charset="0"/>
              </a:rPr>
              <a:t>Тема 6. Забезпечення операційної діяльності виробничою потужністю </a:t>
            </a:r>
          </a:p>
          <a:p>
            <a:pPr eaLnBrk="1" hangingPunct="1"/>
            <a:r>
              <a:rPr lang="uk-UA" sz="2200" smtClean="0">
                <a:latin typeface="Times New Roman" pitchFamily="18" charset="0"/>
              </a:rPr>
              <a:t>Тема 7. Планування персоналу та оплата праці </a:t>
            </a:r>
          </a:p>
          <a:p>
            <a:pPr eaLnBrk="1" hangingPunct="1"/>
            <a:r>
              <a:rPr lang="uk-UA" sz="2200" smtClean="0">
                <a:latin typeface="Times New Roman" pitchFamily="18" charset="0"/>
              </a:rPr>
              <a:t>Тема 8. Виробнича інфраструктура </a:t>
            </a:r>
          </a:p>
          <a:p>
            <a:pPr eaLnBrk="1" hangingPunct="1"/>
            <a:r>
              <a:rPr lang="uk-UA" sz="2200" smtClean="0">
                <a:latin typeface="Times New Roman" pitchFamily="18" charset="0"/>
              </a:rPr>
              <a:t>Тема 9. Планування витрат на виробництво </a:t>
            </a:r>
          </a:p>
          <a:p>
            <a:pPr eaLnBrk="1" hangingPunct="1"/>
            <a:r>
              <a:rPr lang="uk-UA" sz="2200" smtClean="0">
                <a:latin typeface="Times New Roman" pitchFamily="18" charset="0"/>
              </a:rPr>
              <a:t>Тема 10. Фінансове планування і контроль на підприємстві </a:t>
            </a:r>
          </a:p>
          <a:p>
            <a:pPr eaLnBrk="1" hangingPunct="1"/>
            <a:r>
              <a:rPr lang="uk-UA" sz="2200" smtClean="0">
                <a:latin typeface="Times New Roman" pitchFamily="18" charset="0"/>
              </a:rPr>
              <a:t>Тема 11. Планування і контроль оновлення продукції </a:t>
            </a:r>
          </a:p>
          <a:p>
            <a:pPr eaLnBrk="1" hangingPunct="1"/>
            <a:r>
              <a:rPr lang="uk-UA" sz="2200" smtClean="0">
                <a:latin typeface="Times New Roman" pitchFamily="18" charset="0"/>
              </a:rPr>
              <a:t>Тема 12. Планування ризиків </a:t>
            </a:r>
            <a:endParaRPr lang="en-US" sz="22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25487"/>
          </a:xfrm>
        </p:spPr>
        <p:txBody>
          <a:bodyPr/>
          <a:lstStyle/>
          <a:p>
            <a:pPr eaLnBrk="1" hangingPunct="1"/>
            <a:r>
              <a:rPr lang="uk-UA" sz="2400" b="1" smtClean="0">
                <a:latin typeface="Times New Roman" pitchFamily="18" charset="0"/>
              </a:rPr>
              <a:t>РЕКОМЕНДОВАНА ЛІТЕРАТУРА</a:t>
            </a:r>
            <a:endParaRPr lang="en-US" sz="2400" smtClean="0">
              <a:latin typeface="Times New Roman" pitchFamily="18" charset="0"/>
            </a:endParaRPr>
          </a:p>
        </p:txBody>
      </p:sp>
      <p:sp>
        <p:nvSpPr>
          <p:cNvPr id="18434" name="Содержимое 2"/>
          <p:cNvSpPr>
            <a:spLocks noGrp="1"/>
          </p:cNvSpPr>
          <p:nvPr>
            <p:ph idx="4294967295"/>
          </p:nvPr>
        </p:nvSpPr>
        <p:spPr>
          <a:xfrm>
            <a:off x="457200" y="928688"/>
            <a:ext cx="8229600" cy="5197475"/>
          </a:xfrm>
        </p:spPr>
        <p:txBody>
          <a:bodyPr/>
          <a:lstStyle/>
          <a:p>
            <a:pPr marL="609600" indent="-609600" eaLnBrk="1" hangingPunct="1"/>
            <a:r>
              <a:rPr lang="uk-UA" sz="1800" smtClean="0">
                <a:latin typeface="Times New Roman" pitchFamily="18" charset="0"/>
              </a:rPr>
              <a:t>Податковий кодекс України </a:t>
            </a:r>
            <a:r>
              <a:rPr lang="ru-RU" sz="1800" smtClean="0">
                <a:latin typeface="Times New Roman" pitchFamily="18" charset="0"/>
              </a:rPr>
              <a:t>[Електронний ресурс]. – Режим доступу: </a:t>
            </a:r>
            <a:r>
              <a:rPr lang="en-US" sz="1800" smtClean="0">
                <a:latin typeface="Times New Roman" pitchFamily="18" charset="0"/>
              </a:rPr>
              <a:t>https://zakon.rada.gov.ua/laws/show/2755-17</a:t>
            </a:r>
            <a:endParaRPr lang="uk-UA" sz="1800" smtClean="0">
              <a:latin typeface="Times New Roman" pitchFamily="18" charset="0"/>
            </a:endParaRPr>
          </a:p>
          <a:p>
            <a:pPr marL="609600" indent="-609600" eaLnBrk="1" hangingPunct="1"/>
            <a:r>
              <a:rPr lang="uk-UA" sz="1800" smtClean="0">
                <a:latin typeface="Times New Roman" pitchFamily="18" charset="0"/>
              </a:rPr>
              <a:t>Макаренко С.М., Олійник Н.М. «Бізнес-планування». Навчально-методичний посібник для студентів спеціальності 073 «Менеджмент» рівня вищої освіти «бакалавр». Херсон: ТОВ «ВКФ «СТАР» ЛТД», 2017. 224 с.</a:t>
            </a:r>
            <a:r>
              <a:rPr lang="ru-RU" sz="1800" smtClean="0">
                <a:latin typeface="Times New Roman" pitchFamily="18" charset="0"/>
              </a:rPr>
              <a:t> </a:t>
            </a:r>
            <a:endParaRPr lang="uk-UA" sz="1800" smtClean="0">
              <a:latin typeface="Times New Roman" pitchFamily="18" charset="0"/>
            </a:endParaRPr>
          </a:p>
          <a:p>
            <a:pPr marL="609600" indent="-609600" eaLnBrk="1" hangingPunct="1"/>
            <a:r>
              <a:rPr lang="uk-UA" sz="1800" smtClean="0">
                <a:latin typeface="Times New Roman" pitchFamily="18" charset="0"/>
              </a:rPr>
              <a:t>Алексєєва М. М. Планування діяльності фірми: навч. метод. посібник. К.: Фінанси і статистика, 2011. 248 с.</a:t>
            </a:r>
          </a:p>
          <a:p>
            <a:pPr marL="609600" indent="-609600" eaLnBrk="1" hangingPunct="1"/>
            <a:r>
              <a:rPr lang="uk-UA" sz="1800" smtClean="0">
                <a:latin typeface="Times New Roman" pitchFamily="18" charset="0"/>
              </a:rPr>
              <a:t>Васильців Т. Г., Качмарик Я. Д., Блонська В. І., Лупак Р. Л. Бізнес-планування: навч. посіб. К.: Знання, 2013. 207 с.</a:t>
            </a:r>
          </a:p>
          <a:p>
            <a:pPr marL="609600" indent="-609600" eaLnBrk="1" hangingPunct="1"/>
            <a:r>
              <a:rPr lang="uk-UA" sz="1800" smtClean="0">
                <a:latin typeface="Times New Roman" pitchFamily="18" charset="0"/>
              </a:rPr>
              <a:t>Гринева В. Н. Бизнес-план производственного предприятия: комплексная технология разработки: учебн. пособ.  Х. : ИНЖЭК, 2011. 119 с.</a:t>
            </a:r>
          </a:p>
          <a:p>
            <a:pPr marL="609600" indent="-609600" eaLnBrk="1" hangingPunct="1"/>
            <a:r>
              <a:rPr lang="uk-UA" sz="1800" smtClean="0">
                <a:latin typeface="Times New Roman" pitchFamily="18" charset="0"/>
              </a:rPr>
              <a:t>Губені Ю. Е., Костецька І. І. Сучасні методи у бізнес-плануванні // Економіка АПК, 2011. № 6. С. 90-93.</a:t>
            </a:r>
          </a:p>
          <a:p>
            <a:pPr marL="609600" indent="-609600" eaLnBrk="1" hangingPunct="1"/>
            <a:r>
              <a:rPr lang="uk-UA" sz="1800" smtClean="0">
                <a:latin typeface="Times New Roman" pitchFamily="18" charset="0"/>
              </a:rPr>
              <a:t>Стратегічне управління суб'єктами господарювання: проблеми теорії та практики: монографія / О.Л. Яременко та ін.; Нар. укр. акад. Харків: Вид-во НУА, 2013. 587 с.</a:t>
            </a:r>
          </a:p>
          <a:p>
            <a:pPr marL="609600" indent="-609600" eaLnBrk="1" hangingPunct="1"/>
            <a:endParaRPr lang="en-US" sz="18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</TotalTime>
  <Words>620</Words>
  <Application>Microsoft Office PowerPoint</Application>
  <PresentationFormat>Экран (4:3)</PresentationFormat>
  <Paragraphs>55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Оформление по умолчанию</vt:lpstr>
      <vt:lpstr>  Міністерство освіти і науки України Херсонський державний університет Факультет економіки і менеджменту Кафедра менеджменту і адміністрування   ”ОРГАНІЗАЦІЯ І ПЛАНУВАННЯ БІЗНЕСУ”   Галузь знань 07 Управління та адміністрування Спеціальність 073 «Менеджмент» Другий (магістерський) рівень вищої освіти     Херсон</vt:lpstr>
      <vt:lpstr>Слайд 2</vt:lpstr>
      <vt:lpstr>Слайд 3</vt:lpstr>
      <vt:lpstr>Слайд 4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фінансів, обліку та підприємництва   " ОСНОВИ ТОРГІВЕЛЬНОЇ ДІЯЛЬНОСТІ «   Галузь знань 07 Управління та адміністрування Спеціальність 076 «Підприємництво, торгівля та біржова діяльність» Ступінь вищої освіти бакалавр   ХЕРСОН</dc:title>
  <dc:creator>Пользователь Windows</dc:creator>
  <cp:lastModifiedBy>Serg</cp:lastModifiedBy>
  <cp:revision>14</cp:revision>
  <dcterms:created xsi:type="dcterms:W3CDTF">2020-05-28T12:18:49Z</dcterms:created>
  <dcterms:modified xsi:type="dcterms:W3CDTF">2020-06-14T16:16:39Z</dcterms:modified>
</cp:coreProperties>
</file>